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5" r:id="rId12"/>
    <p:sldId id="266" r:id="rId13"/>
  </p:sldIdLst>
  <p:sldSz cx="18288000" cy="10287000"/>
  <p:notesSz cx="6858000" cy="9144000"/>
  <p:embeddedFontLst>
    <p:embeddedFont>
      <p:font typeface="Arial Rounded MT Bold" panose="020F0704030504030204" pitchFamily="34" charset="0"/>
      <p:regular r:id="rId15"/>
    </p:embeddedFont>
    <p:embeddedFont>
      <p:font typeface="Clear Sans Regular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27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%20Analyst%20Progect\Accenture%20social%20buzz\New_Reactions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Favourite 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0A-47E8-A033-94C7661FC8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29520144"/>
        <c:axId val="1729526384"/>
      </c:barChart>
      <c:catAx>
        <c:axId val="172952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526384"/>
        <c:crosses val="autoZero"/>
        <c:auto val="1"/>
        <c:lblAlgn val="ctr"/>
        <c:lblOffset val="100"/>
        <c:noMultiLvlLbl val="0"/>
      </c:catAx>
      <c:valAx>
        <c:axId val="172952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52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Most Post in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countbypost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Sheet4!$B$2:$B$13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F-4A88-96DB-19DA78FAFA6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951352032"/>
        <c:axId val="1951356352"/>
      </c:lineChart>
      <c:catAx>
        <c:axId val="195135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1356352"/>
        <c:crosses val="autoZero"/>
        <c:auto val="1"/>
        <c:lblAlgn val="ctr"/>
        <c:lblOffset val="100"/>
        <c:noMultiLvlLbl val="0"/>
      </c:catAx>
      <c:valAx>
        <c:axId val="1951356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1352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Sheet5!$G$1</c:f>
              <c:strCache>
                <c:ptCount val="1"/>
                <c:pt idx="0">
                  <c:v>count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Sheet5!$G$2:$G$5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1-4A85-A3FD-0F1C7064CF6F}"/>
            </c:ext>
          </c:extLst>
        </c:ser>
        <c:ser>
          <c:idx val="1"/>
          <c:order val="1"/>
          <c:tx>
            <c:strRef>
              <c:f>Sheet5!$H$1</c:f>
              <c:strCache>
                <c:ptCount val="1"/>
                <c:pt idx="0">
                  <c:v>Positivecount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Sheet5!$H$2:$H$5</c:f>
              <c:numCache>
                <c:formatCode>General</c:formatCode>
                <c:ptCount val="4"/>
                <c:pt idx="0">
                  <c:v>3701</c:v>
                </c:pt>
                <c:pt idx="1">
                  <c:v>3497</c:v>
                </c:pt>
                <c:pt idx="2">
                  <c:v>3391</c:v>
                </c:pt>
                <c:pt idx="3">
                  <c:v>3217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41-4A85-A3FD-0F1C7064CF6F}"/>
            </c:ext>
          </c:extLst>
        </c:ser>
        <c:ser>
          <c:idx val="2"/>
          <c:order val="2"/>
          <c:tx>
            <c:strRef>
              <c:f>Sheet5!$I$1</c:f>
              <c:strCache>
                <c:ptCount val="1"/>
                <c:pt idx="0">
                  <c:v>Negativecount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Sheet5!$I$2:$I$5</c:f>
              <c:numCache>
                <c:formatCode>General</c:formatCode>
                <c:ptCount val="4"/>
                <c:pt idx="0">
                  <c:v>2047</c:v>
                </c:pt>
                <c:pt idx="1">
                  <c:v>1953</c:v>
                </c:pt>
                <c:pt idx="2">
                  <c:v>1911</c:v>
                </c:pt>
                <c:pt idx="3">
                  <c:v>1783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41-4A85-A3FD-0F1C7064CF6F}"/>
            </c:ext>
          </c:extLst>
        </c:ser>
        <c:ser>
          <c:idx val="3"/>
          <c:order val="3"/>
          <c:tx>
            <c:strRef>
              <c:f>Sheet5!$J$1</c:f>
              <c:strCache>
                <c:ptCount val="1"/>
                <c:pt idx="0">
                  <c:v>Neutralcount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Sheet5!$J$2:$J$5</c:f>
              <c:numCache>
                <c:formatCode>General</c:formatCode>
                <c:ptCount val="4"/>
                <c:pt idx="0">
                  <c:v>841</c:v>
                </c:pt>
                <c:pt idx="1">
                  <c:v>795</c:v>
                </c:pt>
                <c:pt idx="2">
                  <c:v>777</c:v>
                </c:pt>
                <c:pt idx="3">
                  <c:v>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B41-4A85-A3FD-0F1C7064CF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15"/>
        <c:overlap val="-40"/>
        <c:axId val="2056131632"/>
        <c:axId val="2056132112"/>
      </c:barChart>
      <c:catAx>
        <c:axId val="205613163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132112"/>
        <c:crosses val="autoZero"/>
        <c:auto val="1"/>
        <c:lblAlgn val="ctr"/>
        <c:lblOffset val="100"/>
        <c:noMultiLvlLbl val="0"/>
      </c:catAx>
      <c:valAx>
        <c:axId val="20561321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61316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3225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93B6F62-3614-C182-5E4C-182C99F164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881358"/>
              </p:ext>
            </p:extLst>
          </p:nvPr>
        </p:nvGraphicFramePr>
        <p:xfrm>
          <a:off x="6172200" y="1866900"/>
          <a:ext cx="7391400" cy="4140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45887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820296" y="837474"/>
            <a:ext cx="7391504" cy="4804777"/>
            <a:chOff x="-344206" y="-47625"/>
            <a:chExt cx="8344274" cy="3375537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-344206" y="-47625"/>
              <a:ext cx="8344274" cy="3375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There are a total of 16 distinct content categories.</a:t>
              </a:r>
            </a:p>
            <a:p>
              <a:pPr>
                <a:lnSpc>
                  <a:spcPts val="2940"/>
                </a:lnSpc>
              </a:pPr>
              <a:endParaRPr lang="en-GB" sz="21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940"/>
                </a:lnSpc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which Animal and Science categories are the most popular one.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 type of content - Photo, Video, Gif and Audio.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 of which people prefer photo and video.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May month has the highest number of posts.</a:t>
              </a:r>
            </a:p>
            <a:p>
              <a:pPr>
                <a:lnSpc>
                  <a:spcPts val="2940"/>
                </a:lnSpc>
              </a:pPr>
              <a:endParaRPr lang="en-GB" sz="21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940"/>
                </a:lnSpc>
              </a:pPr>
              <a:r>
                <a:rPr lang="en-GB" sz="2100" b="1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Should focus more on the top 5 categories that's animal, technology , science, healthy eating and food.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 campaign to specifically target those audiences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GB" sz="2100" spc="-2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Need to maximize in the month of January, may and august as they number of posts in these months are the highest</a:t>
              </a:r>
              <a:endParaRPr lang="en-US" sz="2100" spc="-2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7087302" y="2536736"/>
            <a:ext cx="10057698" cy="435936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 dirty="0"/>
              <a:t>																																</a:t>
            </a:r>
            <a:r>
              <a:rPr lang="en-GB" sz="1800" b="1" dirty="0"/>
              <a:t>Social Buzz is a fast growing technology unicorn that need to adapt quickly to it’s 		global scale. Accenture has begun a 3 month POC focusing on these tasks:</a:t>
            </a:r>
          </a:p>
          <a:p>
            <a:endParaRPr lang="en-GB" sz="1800" b="1" dirty="0"/>
          </a:p>
          <a:p>
            <a:pPr algn="just"/>
            <a:r>
              <a:rPr lang="en-GB" sz="1800" b="1" dirty="0"/>
              <a:t>			• An audit of Social Buzz's big data practice</a:t>
            </a:r>
          </a:p>
          <a:p>
            <a:pPr algn="just"/>
            <a:r>
              <a:rPr lang="en-GB" sz="1800" b="1" dirty="0"/>
              <a:t>			• Recommendations for a successful IPO</a:t>
            </a:r>
          </a:p>
          <a:p>
            <a:pPr algn="just"/>
            <a:r>
              <a:rPr lang="en-GB" sz="1800" b="1" dirty="0"/>
              <a:t>			• Analysis to find Social Buzz's top 5 most popular categories of content</a:t>
            </a:r>
            <a:endParaRPr lang="en-IN" sz="1800" b="1" dirty="0"/>
          </a:p>
          <a:p>
            <a:r>
              <a:rPr lang="en-GB" dirty="0"/>
              <a:t>																																																																																																																									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060646" y="1482586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4DC67D-2C9A-01F2-2A5E-7A3A8D8FE9E7}"/>
              </a:ext>
            </a:extLst>
          </p:cNvPr>
          <p:cNvSpPr txBox="1"/>
          <p:nvPr/>
        </p:nvSpPr>
        <p:spPr>
          <a:xfrm>
            <a:off x="2643171" y="4791075"/>
            <a:ext cx="73665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100000 posts per day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36,500,000 pieces of content per year!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how to capitalize on it when there is so much?</a:t>
            </a:r>
          </a:p>
          <a:p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to find Social Buzz's top 5 most popular categories of content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3F5D6-9904-6894-ED34-2ABD38C6C637}"/>
              </a:ext>
            </a:extLst>
          </p:cNvPr>
          <p:cNvSpPr txBox="1"/>
          <p:nvPr/>
        </p:nvSpPr>
        <p:spPr>
          <a:xfrm>
            <a:off x="14249400" y="1825527"/>
            <a:ext cx="277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Andrew Fleming</a:t>
            </a:r>
          </a:p>
          <a:p>
            <a:r>
              <a:rPr lang="en-GB" sz="2000" dirty="0"/>
              <a:t>Chief Technical Architect</a:t>
            </a:r>
            <a:endParaRPr lang="en-I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FCA8FB-8A38-E092-830F-9A16F9D2F9CD}"/>
              </a:ext>
            </a:extLst>
          </p:cNvPr>
          <p:cNvSpPr txBox="1"/>
          <p:nvPr/>
        </p:nvSpPr>
        <p:spPr>
          <a:xfrm>
            <a:off x="14293806" y="4758778"/>
            <a:ext cx="277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Marcus </a:t>
            </a:r>
            <a:r>
              <a:rPr lang="en-GB" sz="2400" b="1" dirty="0" err="1"/>
              <a:t>Rompton</a:t>
            </a:r>
            <a:endParaRPr lang="en-GB" sz="2400" b="1" dirty="0"/>
          </a:p>
          <a:p>
            <a:r>
              <a:rPr lang="en-GB" sz="2000" dirty="0"/>
              <a:t>Senior Principle</a:t>
            </a:r>
            <a:endParaRPr lang="en-IN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F25DFE-C4C2-FCD9-D9AE-524A307BBB7A}"/>
              </a:ext>
            </a:extLst>
          </p:cNvPr>
          <p:cNvSpPr txBox="1"/>
          <p:nvPr/>
        </p:nvSpPr>
        <p:spPr>
          <a:xfrm>
            <a:off x="14293806" y="7831010"/>
            <a:ext cx="2778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Arun P</a:t>
            </a:r>
          </a:p>
          <a:p>
            <a:r>
              <a:rPr lang="en-GB" sz="2000" dirty="0"/>
              <a:t>Data Analyst</a:t>
            </a:r>
            <a:endParaRPr lang="en-IN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66AA05-746C-B7BD-C52D-26AF33FC81D1}"/>
              </a:ext>
            </a:extLst>
          </p:cNvPr>
          <p:cNvSpPr txBox="1"/>
          <p:nvPr/>
        </p:nvSpPr>
        <p:spPr>
          <a:xfrm>
            <a:off x="4232454" y="1502232"/>
            <a:ext cx="3176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</a:rPr>
              <a:t>Data Understanding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451-9516-6535-4ACA-F465DDDCDAB4}"/>
              </a:ext>
            </a:extLst>
          </p:cNvPr>
          <p:cNvSpPr txBox="1"/>
          <p:nvPr/>
        </p:nvSpPr>
        <p:spPr>
          <a:xfrm>
            <a:off x="5929166" y="3033020"/>
            <a:ext cx="228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</a:rPr>
              <a:t>Data Cleaning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39DB7-642C-C88E-90D1-66F21832F271}"/>
              </a:ext>
            </a:extLst>
          </p:cNvPr>
          <p:cNvSpPr txBox="1"/>
          <p:nvPr/>
        </p:nvSpPr>
        <p:spPr>
          <a:xfrm>
            <a:off x="7772674" y="4640737"/>
            <a:ext cx="240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</a:rPr>
              <a:t>Data Modelling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21E707-052E-CBD4-822A-2EB8695B0126}"/>
              </a:ext>
            </a:extLst>
          </p:cNvPr>
          <p:cNvSpPr txBox="1"/>
          <p:nvPr/>
        </p:nvSpPr>
        <p:spPr>
          <a:xfrm>
            <a:off x="9579688" y="6237527"/>
            <a:ext cx="22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</a:rPr>
              <a:t>Data Analysis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7ED62F-DB7C-7297-4684-73208E497668}"/>
              </a:ext>
            </a:extLst>
          </p:cNvPr>
          <p:cNvSpPr txBox="1"/>
          <p:nvPr/>
        </p:nvSpPr>
        <p:spPr>
          <a:xfrm>
            <a:off x="11578642" y="8033665"/>
            <a:ext cx="2712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 Rounded MT Bold" panose="020F0704030504030204" pitchFamily="34" charset="0"/>
              </a:rPr>
              <a:t>Uncover Insights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3B7117-5B5A-C1E1-7719-56E55759C075}"/>
              </a:ext>
            </a:extLst>
          </p:cNvPr>
          <p:cNvSpPr txBox="1"/>
          <p:nvPr/>
        </p:nvSpPr>
        <p:spPr>
          <a:xfrm>
            <a:off x="2155949" y="5740482"/>
            <a:ext cx="3514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Unique Category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30ACF5-3441-44FE-E048-F4AF5B18CAD9}"/>
              </a:ext>
            </a:extLst>
          </p:cNvPr>
          <p:cNvSpPr txBox="1"/>
          <p:nvPr/>
        </p:nvSpPr>
        <p:spPr>
          <a:xfrm>
            <a:off x="6600480" y="5739488"/>
            <a:ext cx="5748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Most  Favourite Category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BF0B5B-1D8A-7B55-117D-8839D252774D}"/>
              </a:ext>
            </a:extLst>
          </p:cNvPr>
          <p:cNvSpPr txBox="1"/>
          <p:nvPr/>
        </p:nvSpPr>
        <p:spPr>
          <a:xfrm>
            <a:off x="12477563" y="5666318"/>
            <a:ext cx="3594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With Most Post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4691785-E3FD-06DE-4FBB-27ADA52F8B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954761"/>
              </p:ext>
            </p:extLst>
          </p:nvPr>
        </p:nvGraphicFramePr>
        <p:xfrm>
          <a:off x="5684042" y="2095500"/>
          <a:ext cx="8336758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7DF868A-C266-31C6-C9FF-69010EA82E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6161127"/>
              </p:ext>
            </p:extLst>
          </p:nvPr>
        </p:nvGraphicFramePr>
        <p:xfrm>
          <a:off x="5815540" y="1383832"/>
          <a:ext cx="759566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463</Words>
  <Application>Microsoft Office PowerPoint</Application>
  <PresentationFormat>Custom</PresentationFormat>
  <Paragraphs>86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Clear Sans Regular Bold</vt:lpstr>
      <vt:lpstr>Graphik Regular</vt:lpstr>
      <vt:lpstr>Times New Roman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Arun P</cp:lastModifiedBy>
  <cp:revision>11</cp:revision>
  <dcterms:created xsi:type="dcterms:W3CDTF">2006-08-16T00:00:00Z</dcterms:created>
  <dcterms:modified xsi:type="dcterms:W3CDTF">2024-07-11T18:12:51Z</dcterms:modified>
  <dc:identifier>DAEhDyfaYKE</dc:identifier>
</cp:coreProperties>
</file>